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7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1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334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306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02959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4705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15043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97716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5736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5760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593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37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384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1339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820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2055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2699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019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4789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726E3-A478-477D-9767-43B59D439D24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685B4-0127-48D9-9B8E-0C4AB2092A8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3610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D287B-FBF7-40E9-97A5-E6EA82011D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Tw Cen MT Condensed Extra Bold" panose="020B0803020202020204" pitchFamily="34" charset="0"/>
              </a:rPr>
              <a:t>Selector de temas para Ggplot2</a:t>
            </a:r>
            <a:endParaRPr lang="es-AR" dirty="0">
              <a:latin typeface="Tw Cen MT Condensed Extra Bold" panose="020B0803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D66648-3372-47FB-8C0C-89EDD98166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800" dirty="0">
                <a:latin typeface="Tw Cen MT Condensed" panose="020B0606020104020203" pitchFamily="34" charset="0"/>
              </a:rPr>
              <a:t>Lic. Santiago García Sánchez</a:t>
            </a:r>
            <a:endParaRPr lang="es-AR" sz="2800" dirty="0"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1C210-A5C8-4CE0-ACB7-D0221DDB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2192000" cy="1293028"/>
          </a:xfrm>
        </p:spPr>
        <p:txBody>
          <a:bodyPr/>
          <a:lstStyle/>
          <a:p>
            <a:pPr algn="ctr"/>
            <a:r>
              <a:rPr lang="es-ES" dirty="0">
                <a:latin typeface="Tw Cen MT Condensed Extra Bold" panose="020B0803020202020204" pitchFamily="34" charset="0"/>
              </a:rPr>
              <a:t>Introducción</a:t>
            </a:r>
            <a:endParaRPr lang="es-AR" dirty="0">
              <a:latin typeface="Tw Cen MT Condensed Extra Bold" panose="020B0803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B4377C-77CA-4B16-8042-14EFB7144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7399870" cy="91440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800" i="1" dirty="0">
                <a:latin typeface="Tw Cen MT Condensed" panose="020B0606020104020203" pitchFamily="34" charset="0"/>
              </a:rPr>
              <a:t>ggplot2</a:t>
            </a:r>
            <a:r>
              <a:rPr lang="es-ES" sz="2800" dirty="0">
                <a:latin typeface="Tw Cen MT Condensed" panose="020B0606020104020203" pitchFamily="34" charset="0"/>
              </a:rPr>
              <a:t>  (Hadley </a:t>
            </a:r>
            <a:r>
              <a:rPr lang="es-ES" sz="2800" dirty="0" err="1">
                <a:latin typeface="Tw Cen MT Condensed" panose="020B0606020104020203" pitchFamily="34" charset="0"/>
              </a:rPr>
              <a:t>Wickham</a:t>
            </a:r>
            <a:r>
              <a:rPr lang="es-ES" sz="2800" dirty="0">
                <a:latin typeface="Tw Cen MT Condensed" panose="020B0606020104020203" pitchFamily="34" charset="0"/>
              </a:rPr>
              <a:t>, 2005) es el paquete más popular para la visualización de datos en 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ED2A22-87EC-4790-AE9B-75A582C8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93" y="2194560"/>
            <a:ext cx="3758478" cy="417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49CFE0E-FC6A-437F-9CE9-3D0F68D0BA27}"/>
              </a:ext>
            </a:extLst>
          </p:cNvPr>
          <p:cNvSpPr txBox="1">
            <a:spLocks/>
          </p:cNvSpPr>
          <p:nvPr/>
        </p:nvSpPr>
        <p:spPr>
          <a:xfrm>
            <a:off x="685798" y="3642179"/>
            <a:ext cx="7399870" cy="1801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800" dirty="0">
                <a:latin typeface="Tw Cen MT Condensed" panose="020B0606020104020203" pitchFamily="34" charset="0"/>
              </a:rPr>
              <a:t>El paquete considera a los gráficos como una superposición de componentes denominados “capas”.</a:t>
            </a:r>
          </a:p>
          <a:p>
            <a:pPr lvl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latin typeface="Tw Cen MT Condensed" panose="020B0606020104020203" pitchFamily="34" charset="0"/>
              </a:rPr>
              <a:t>La capa </a:t>
            </a:r>
            <a:r>
              <a:rPr lang="es-ES" sz="2400" i="1" dirty="0" err="1">
                <a:latin typeface="Tw Cen MT Condensed" panose="020B0606020104020203" pitchFamily="34" charset="0"/>
              </a:rPr>
              <a:t>theme</a:t>
            </a:r>
            <a:r>
              <a:rPr lang="es-ES" sz="2400" dirty="0">
                <a:latin typeface="Tw Cen MT Condensed" panose="020B0606020104020203" pitchFamily="34" charset="0"/>
              </a:rPr>
              <a:t> (tema o estilo) abarca todos los elementos que no están directamente ligados a los datos, sino solamente con la estética del gráfico.</a:t>
            </a:r>
          </a:p>
          <a:p>
            <a:pPr lvl="1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400" dirty="0">
                <a:latin typeface="Tw Cen MT Condensed" panose="020B0606020104020203" pitchFamily="34" charset="0"/>
              </a:rPr>
              <a:t>Ejemplos: títulos, leyendas, grillas, fondos, fuentes de texto.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84964C5-97EF-46E3-A17F-3A53A79281BD}"/>
              </a:ext>
            </a:extLst>
          </p:cNvPr>
          <p:cNvSpPr txBox="1">
            <a:spLocks/>
          </p:cNvSpPr>
          <p:nvPr/>
        </p:nvSpPr>
        <p:spPr>
          <a:xfrm>
            <a:off x="685799" y="5976663"/>
            <a:ext cx="7399870" cy="77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800" dirty="0">
                <a:latin typeface="Tw Cen MT Condensed" panose="020B0606020104020203" pitchFamily="34" charset="0"/>
              </a:rPr>
              <a:t>Diversos paquetes proveen estilos predefinidos para los gráficos.</a:t>
            </a:r>
          </a:p>
        </p:txBody>
      </p:sp>
    </p:spTree>
    <p:extLst>
      <p:ext uri="{BB962C8B-B14F-4D97-AF65-F5344CB8AC3E}">
        <p14:creationId xmlns:p14="http://schemas.microsoft.com/office/powerpoint/2010/main" val="101813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1C210-A5C8-4CE0-ACB7-D0221DDB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2192000" cy="1293028"/>
          </a:xfrm>
        </p:spPr>
        <p:txBody>
          <a:bodyPr/>
          <a:lstStyle/>
          <a:p>
            <a:pPr algn="ctr"/>
            <a:r>
              <a:rPr lang="es-ES" dirty="0">
                <a:latin typeface="Tw Cen MT Condensed Extra Bold" panose="020B0803020202020204" pitchFamily="34" charset="0"/>
              </a:rPr>
              <a:t>Objetivos</a:t>
            </a:r>
            <a:endParaRPr lang="es-AR" dirty="0">
              <a:latin typeface="Tw Cen MT Condensed Extra Bold" panose="020B0803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B4377C-77CA-4B16-8042-14EFB7144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800" dirty="0">
                <a:latin typeface="Tw Cen MT Condensed" panose="020B0606020104020203" pitchFamily="34" charset="0"/>
              </a:rPr>
              <a:t>Desarrollar una </a:t>
            </a:r>
            <a:r>
              <a:rPr lang="es-ES" sz="2800" dirty="0" err="1">
                <a:latin typeface="Tw Cen MT Condensed" panose="020B0606020104020203" pitchFamily="34" charset="0"/>
              </a:rPr>
              <a:t>Shiny</a:t>
            </a:r>
            <a:r>
              <a:rPr lang="es-ES" sz="2800" dirty="0">
                <a:latin typeface="Tw Cen MT Condensed" panose="020B0606020104020203" pitchFamily="34" charset="0"/>
              </a:rPr>
              <a:t> App que permita visualizar distintos estilos predefinidos. 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800" dirty="0">
                <a:latin typeface="Tw Cen MT Condensed" panose="020B0606020104020203" pitchFamily="34" charset="0"/>
              </a:rPr>
              <a:t>Agilizar la creación de gráficos al permitirle al usuario subir sus propios objetos </a:t>
            </a:r>
            <a:r>
              <a:rPr lang="es-ES" sz="2800" dirty="0" err="1">
                <a:latin typeface="Tw Cen MT Condensed" panose="020B0606020104020203" pitchFamily="34" charset="0"/>
              </a:rPr>
              <a:t>ggplot</a:t>
            </a:r>
            <a:r>
              <a:rPr lang="es-ES" sz="2800" dirty="0">
                <a:latin typeface="Tw Cen MT Condensed" panose="020B0606020104020203" pitchFamily="34" charset="0"/>
              </a:rPr>
              <a:t> y aplicarles temas de manera dinámica. 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2800" dirty="0">
                <a:latin typeface="Tw Cen MT Condensed" panose="020B0606020104020203" pitchFamily="34" charset="0"/>
              </a:rPr>
              <a:t>Promover paquetes menos conocidos para ampliar su alcance.</a:t>
            </a:r>
            <a:endParaRPr lang="es-AR" sz="2800" dirty="0"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45894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1C210-A5C8-4CE0-ACB7-D0221DDB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2192000" cy="1293028"/>
          </a:xfrm>
        </p:spPr>
        <p:txBody>
          <a:bodyPr/>
          <a:lstStyle/>
          <a:p>
            <a:pPr algn="ctr"/>
            <a:r>
              <a:rPr lang="es-ES" dirty="0">
                <a:latin typeface="Tw Cen MT Condensed Extra Bold" panose="020B0803020202020204" pitchFamily="34" charset="0"/>
              </a:rPr>
              <a:t>Ejemplo de uso</a:t>
            </a:r>
            <a:endParaRPr lang="es-AR" dirty="0">
              <a:latin typeface="Tw Cen MT Condensed Extra Bold" panose="020B0803020202020204" pitchFamily="34" charset="0"/>
            </a:endParaRPr>
          </a:p>
        </p:txBody>
      </p:sp>
      <p:pic>
        <p:nvPicPr>
          <p:cNvPr id="16" name="1-Guardar">
            <a:hlinkClick r:id="" action="ppaction://media"/>
            <a:extLst>
              <a:ext uri="{FF2B5EF4-FFF2-40B4-BE49-F238E27FC236}">
                <a16:creationId xmlns:a16="http://schemas.microsoft.com/office/drawing/2014/main" id="{D1E6EAB0-8DAB-466A-8C00-C4398D94EC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209" y="1780843"/>
            <a:ext cx="9839581" cy="5534355"/>
          </a:xfrm>
        </p:spPr>
      </p:pic>
    </p:spTree>
    <p:extLst>
      <p:ext uri="{BB962C8B-B14F-4D97-AF65-F5344CB8AC3E}">
        <p14:creationId xmlns:p14="http://schemas.microsoft.com/office/powerpoint/2010/main" val="2093755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1C210-A5C8-4CE0-ACB7-D0221DDB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2192000" cy="1293028"/>
          </a:xfrm>
        </p:spPr>
        <p:txBody>
          <a:bodyPr/>
          <a:lstStyle/>
          <a:p>
            <a:pPr algn="ctr"/>
            <a:r>
              <a:rPr lang="es-ES" dirty="0">
                <a:latin typeface="Tw Cen MT Condensed Extra Bold" panose="020B0803020202020204" pitchFamily="34" charset="0"/>
              </a:rPr>
              <a:t>Ejemplo de uso</a:t>
            </a:r>
            <a:endParaRPr lang="es-AR" dirty="0">
              <a:latin typeface="Tw Cen MT Condensed Extra Bold" panose="020B0803020202020204" pitchFamily="34" charset="0"/>
            </a:endParaRPr>
          </a:p>
        </p:txBody>
      </p:sp>
      <p:pic>
        <p:nvPicPr>
          <p:cNvPr id="3" name="2 - carga">
            <a:hlinkClick r:id="" action="ppaction://media"/>
            <a:extLst>
              <a:ext uri="{FF2B5EF4-FFF2-40B4-BE49-F238E27FC236}">
                <a16:creationId xmlns:a16="http://schemas.microsoft.com/office/drawing/2014/main" id="{6246813C-ACCC-4DEC-9032-D92182ADD1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188" y="1690811"/>
            <a:ext cx="9999649" cy="5624387"/>
          </a:xfrm>
        </p:spPr>
      </p:pic>
    </p:spTree>
    <p:extLst>
      <p:ext uri="{BB962C8B-B14F-4D97-AF65-F5344CB8AC3E}">
        <p14:creationId xmlns:p14="http://schemas.microsoft.com/office/powerpoint/2010/main" val="9059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 - temas">
            <a:hlinkClick r:id="" action="ppaction://media"/>
            <a:extLst>
              <a:ext uri="{FF2B5EF4-FFF2-40B4-BE49-F238E27FC236}">
                <a16:creationId xmlns:a16="http://schemas.microsoft.com/office/drawing/2014/main" id="{530D476C-76F0-47A4-A435-0F363CB482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163" y="1690811"/>
            <a:ext cx="9999649" cy="5624387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21C210-A5C8-4CE0-ACB7-D0221DDB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2192000" cy="1293028"/>
          </a:xfrm>
        </p:spPr>
        <p:txBody>
          <a:bodyPr/>
          <a:lstStyle/>
          <a:p>
            <a:pPr algn="ctr"/>
            <a:r>
              <a:rPr lang="es-ES" dirty="0">
                <a:latin typeface="Tw Cen MT Condensed Extra Bold" panose="020B0803020202020204" pitchFamily="34" charset="0"/>
              </a:rPr>
              <a:t>Ejemplo de uso</a:t>
            </a:r>
            <a:endParaRPr lang="es-AR" dirty="0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43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1C210-A5C8-4CE0-ACB7-D0221DDB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2192000" cy="1293028"/>
          </a:xfrm>
        </p:spPr>
        <p:txBody>
          <a:bodyPr/>
          <a:lstStyle/>
          <a:p>
            <a:pPr algn="ctr"/>
            <a:r>
              <a:rPr lang="es-ES" dirty="0">
                <a:latin typeface="Tw Cen MT Condensed Extra Bold" panose="020B0803020202020204" pitchFamily="34" charset="0"/>
              </a:rPr>
              <a:t>Ejemplo de uso</a:t>
            </a:r>
            <a:endParaRPr lang="es-AR" dirty="0">
              <a:latin typeface="Tw Cen MT Condensed Extra Bold" panose="020B0803020202020204" pitchFamily="34" charset="0"/>
            </a:endParaRPr>
          </a:p>
        </p:txBody>
      </p:sp>
      <p:pic>
        <p:nvPicPr>
          <p:cNvPr id="8" name="4 - tamaño">
            <a:hlinkClick r:id="" action="ppaction://media"/>
            <a:extLst>
              <a:ext uri="{FF2B5EF4-FFF2-40B4-BE49-F238E27FC236}">
                <a16:creationId xmlns:a16="http://schemas.microsoft.com/office/drawing/2014/main" id="{FFFF872E-2618-4365-9CF7-4D35A88BCB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188" y="1690811"/>
            <a:ext cx="10007624" cy="5628873"/>
          </a:xfrm>
        </p:spPr>
      </p:pic>
    </p:spTree>
    <p:extLst>
      <p:ext uri="{BB962C8B-B14F-4D97-AF65-F5344CB8AC3E}">
        <p14:creationId xmlns:p14="http://schemas.microsoft.com/office/powerpoint/2010/main" val="242298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1C210-A5C8-4CE0-ACB7-D0221DDB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2192000" cy="1293028"/>
          </a:xfrm>
        </p:spPr>
        <p:txBody>
          <a:bodyPr/>
          <a:lstStyle/>
          <a:p>
            <a:pPr algn="ctr"/>
            <a:r>
              <a:rPr lang="es-ES" dirty="0">
                <a:latin typeface="Tw Cen MT Condensed Extra Bold" panose="020B0803020202020204" pitchFamily="34" charset="0"/>
              </a:rPr>
              <a:t>Ejemplo de uso</a:t>
            </a:r>
            <a:endParaRPr lang="es-AR" dirty="0">
              <a:latin typeface="Tw Cen MT Condensed Extra Bold" panose="020B0803020202020204" pitchFamily="34" charset="0"/>
            </a:endParaRPr>
          </a:p>
        </p:txBody>
      </p:sp>
      <p:pic>
        <p:nvPicPr>
          <p:cNvPr id="3" name="5 - final">
            <a:hlinkClick r:id="" action="ppaction://media"/>
            <a:extLst>
              <a:ext uri="{FF2B5EF4-FFF2-40B4-BE49-F238E27FC236}">
                <a16:creationId xmlns:a16="http://schemas.microsoft.com/office/drawing/2014/main" id="{CC44B81A-3C01-4E80-81A8-AE3815F0F1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209" y="1780843"/>
            <a:ext cx="9902779" cy="5569902"/>
          </a:xfrm>
        </p:spPr>
      </p:pic>
    </p:spTree>
    <p:extLst>
      <p:ext uri="{BB962C8B-B14F-4D97-AF65-F5344CB8AC3E}">
        <p14:creationId xmlns:p14="http://schemas.microsoft.com/office/powerpoint/2010/main" val="28746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CA808-8CFA-439A-871B-795C88A4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0"/>
            <a:ext cx="12192000" cy="1295400"/>
          </a:xfrm>
        </p:spPr>
        <p:txBody>
          <a:bodyPr/>
          <a:lstStyle/>
          <a:p>
            <a:pPr algn="ctr"/>
            <a:r>
              <a:rPr lang="es-ES" dirty="0">
                <a:latin typeface="Tw Cen MT Condensed Extra Bold" panose="020B0803020202020204" pitchFamily="34" charset="0"/>
              </a:rPr>
              <a:t>Enlaces</a:t>
            </a:r>
            <a:endParaRPr lang="es-AR" dirty="0">
              <a:latin typeface="Tw Cen MT Condensed Extra Bold" panose="020B0803020202020204" pitchFamily="34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0DFEBA-EFDB-4A1E-B01E-FAA231C3D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>
                <a:latin typeface="Tw Cen MT Condensed" panose="020B0606020104020203" pitchFamily="34" charset="0"/>
              </a:rPr>
              <a:t>Enlace App </a:t>
            </a:r>
            <a:r>
              <a:rPr lang="es-ES" dirty="0" err="1">
                <a:latin typeface="Tw Cen MT Condensed" panose="020B0606020104020203" pitchFamily="34" charset="0"/>
              </a:rPr>
              <a:t>Shiny</a:t>
            </a:r>
            <a:r>
              <a:rPr lang="es-ES" dirty="0">
                <a:latin typeface="Tw Cen MT Condensed" panose="020B0606020104020203" pitchFamily="34" charset="0"/>
              </a:rPr>
              <a:t>              :</a:t>
            </a:r>
            <a:endParaRPr lang="es-AR" dirty="0">
              <a:latin typeface="Tw Cen MT Condensed" panose="020B0606020104020203" pitchFamily="34" charset="0"/>
            </a:endParaRP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198EF254-86B9-4709-B2D7-5E01F1C73F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8820" r="4733" b="7040"/>
          <a:stretch/>
        </p:blipFill>
        <p:spPr>
          <a:xfrm>
            <a:off x="1809244" y="3208867"/>
            <a:ext cx="3262289" cy="3102176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5D6613E-A1B8-4D1D-8A6C-ECC9D9C08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>
                <a:latin typeface="Tw Cen MT Condensed" panose="020B0606020104020203" pitchFamily="34" charset="0"/>
              </a:rPr>
              <a:t>Código            :</a:t>
            </a:r>
            <a:endParaRPr lang="es-AR" dirty="0">
              <a:latin typeface="Tw Cen MT Condensed" panose="020B0606020104020203" pitchFamily="34" charset="0"/>
            </a:endParaRP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A63C10C8-20CB-47AC-861E-212A8AA4DA9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10538" r="8222" b="6796"/>
          <a:stretch/>
        </p:blipFill>
        <p:spPr>
          <a:xfrm>
            <a:off x="7205133" y="3208867"/>
            <a:ext cx="3083981" cy="3106249"/>
          </a:xfr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966BF70-CD1A-498B-95E7-110A0B42B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50" y="2239675"/>
            <a:ext cx="712166" cy="71216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6CD88619-7C95-400D-8FCE-A6FF34505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0783" y="2325020"/>
            <a:ext cx="686425" cy="6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236</TotalTime>
  <Words>162</Words>
  <Application>Microsoft Office PowerPoint</Application>
  <PresentationFormat>Panorámica</PresentationFormat>
  <Paragraphs>20</Paragraphs>
  <Slides>9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Tw Cen MT Condensed</vt:lpstr>
      <vt:lpstr>Tw Cen MT Condensed Extra Bold</vt:lpstr>
      <vt:lpstr>Wingdings</vt:lpstr>
      <vt:lpstr>Estela de condensación</vt:lpstr>
      <vt:lpstr>Selector de temas para Ggplot2</vt:lpstr>
      <vt:lpstr>Introducción</vt:lpstr>
      <vt:lpstr>Objetivos</vt:lpstr>
      <vt:lpstr>Ejemplo de uso</vt:lpstr>
      <vt:lpstr>Ejemplo de uso</vt:lpstr>
      <vt:lpstr>Ejemplo de uso</vt:lpstr>
      <vt:lpstr>Ejemplo de uso</vt:lpstr>
      <vt:lpstr>Ejemplo de uso</vt:lpstr>
      <vt:lpstr>Enlaces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</dc:creator>
  <cp:lastModifiedBy>Santiago</cp:lastModifiedBy>
  <cp:revision>19</cp:revision>
  <dcterms:created xsi:type="dcterms:W3CDTF">2023-09-07T22:18:35Z</dcterms:created>
  <dcterms:modified xsi:type="dcterms:W3CDTF">2023-09-16T14:09:04Z</dcterms:modified>
</cp:coreProperties>
</file>